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60" y="-78"/>
      </p:cViewPr>
      <p:guideLst>
        <p:guide orient="horz" pos="2160"/>
        <p:guide pos="288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2ABFFA-BD01-4399-A6DE-A3AF01BE6A17}" type="datetimeFigureOut">
              <a:rPr lang="en-US" smtClean="0"/>
              <a:t>11/4/2019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E76FDF-F424-4000-90A8-CA980C7FC5B9}" type="slidenum">
              <a:rPr lang="en-US" smtClean="0"/>
              <a:t>‹#›</a:t>
            </a:fld>
            <a:endParaRPr lang="en-US"/>
          </a:p>
        </p:txBody>
      </p:sp>
    </p:spTree>
    <p:extLst>
      <p:ext uri="{BB962C8B-B14F-4D97-AF65-F5344CB8AC3E}">
        <p14:creationId xmlns:p14="http://schemas.microsoft.com/office/powerpoint/2010/main" val="3768733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proposed improved plan will promote patient safety and eliminate</a:t>
            </a:r>
            <a:r>
              <a:rPr lang="en-US" baseline="0" dirty="0" smtClean="0"/>
              <a:t> potential harm caused to patients. Also, the initiative should enhance quality of care and ensure optimal patient satisfaction. In this regard, it will ensure that the care administered is respectful and responsive to patient needs, values, and preferences. Lastly, the quality improvement intervention will help reduce delays can cause poor medical outcomes (Health Catalyst, 2019).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2</a:t>
            </a:fld>
            <a:endParaRPr lang="en-US"/>
          </a:p>
        </p:txBody>
      </p:sp>
    </p:spTree>
    <p:extLst>
      <p:ext uri="{BB962C8B-B14F-4D97-AF65-F5344CB8AC3E}">
        <p14:creationId xmlns:p14="http://schemas.microsoft.com/office/powerpoint/2010/main" val="1556635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initiative</a:t>
            </a:r>
            <a:r>
              <a:rPr lang="en-US" baseline="0" dirty="0" smtClean="0"/>
              <a:t> will help the hospital achieve the desired health outcomes for the population. The initiative will start by identifying the health problem  and understanding the underlying factors contributing to its prevalence. Also, the plan should determine the goal of the proposed intervention. Then, the planners will formulate a goal-achievement strategy by breaking down the program into pieces. Lastly, the planners will determine the measures to be taken to mitigate the same. Finally, the plan will be adopted and process change implemented.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3</a:t>
            </a:fld>
            <a:endParaRPr lang="en-US"/>
          </a:p>
        </p:txBody>
      </p:sp>
    </p:spTree>
    <p:extLst>
      <p:ext uri="{BB962C8B-B14F-4D97-AF65-F5344CB8AC3E}">
        <p14:creationId xmlns:p14="http://schemas.microsoft.com/office/powerpoint/2010/main" val="3725038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plan</a:t>
            </a:r>
            <a:r>
              <a:rPr lang="en-US" baseline="0" dirty="0" smtClean="0"/>
              <a:t> will only be successful when the hospital’s senior management create a supportive and adaptive learning environment that reinforces the intervention. The plan will use a data-driven analytics from the comprehension of the underlying problem to the determination of corrective measures.  Also, the planners will reach consensus on the project’s best practices based on data-driven evidence.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4</a:t>
            </a:fld>
            <a:endParaRPr lang="en-US"/>
          </a:p>
        </p:txBody>
      </p:sp>
    </p:spTree>
    <p:extLst>
      <p:ext uri="{BB962C8B-B14F-4D97-AF65-F5344CB8AC3E}">
        <p14:creationId xmlns:p14="http://schemas.microsoft.com/office/powerpoint/2010/main" val="3004636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a:t>
            </a:r>
            <a:r>
              <a:rPr lang="en-US" baseline="0" dirty="0" smtClean="0"/>
              <a:t> will be responsible for identifying clear goals that will define the expected outcomes using evidence-based practice experiences. Nurses will also use data-based indicators to determine whether the intervention is successful. Lastly, nurses will promote maximum care outcomes by using systematic cycles that promote planning, evaluation, and execution (Needleman &amp; </a:t>
            </a:r>
            <a:r>
              <a:rPr lang="en-US" baseline="0" dirty="0" err="1" smtClean="0"/>
              <a:t>Hassmiller</a:t>
            </a:r>
            <a:r>
              <a:rPr lang="en-US" baseline="0" dirty="0" smtClean="0"/>
              <a:t>, 2009).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5</a:t>
            </a:fld>
            <a:endParaRPr lang="en-US"/>
          </a:p>
        </p:txBody>
      </p:sp>
    </p:spTree>
    <p:extLst>
      <p:ext uri="{BB962C8B-B14F-4D97-AF65-F5344CB8AC3E}">
        <p14:creationId xmlns:p14="http://schemas.microsoft.com/office/powerpoint/2010/main" val="2151834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session should enable you</a:t>
            </a:r>
            <a:r>
              <a:rPr lang="en-US" baseline="0" dirty="0" smtClean="0"/>
              <a:t> understand how the quality improvement plan aligns with the strategic plans of the hospital. Another goal of this session is to discuss how the plan will impact on the patients; that is, its ability to promote quality care. Also, the session will delineate cost factors associated with the intervention.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6</a:t>
            </a:fld>
            <a:endParaRPr lang="en-US"/>
          </a:p>
        </p:txBody>
      </p:sp>
    </p:spTree>
    <p:extLst>
      <p:ext uri="{BB962C8B-B14F-4D97-AF65-F5344CB8AC3E}">
        <p14:creationId xmlns:p14="http://schemas.microsoft.com/office/powerpoint/2010/main" val="335288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will be expected to create</a:t>
            </a:r>
            <a:r>
              <a:rPr lang="en-US" baseline="0" dirty="0" smtClean="0"/>
              <a:t> a suitable environment that will enable proper integration of the intervention into the care facility. Also, you will be required to provide consistent feedback on how the plan can be improved or changed. Lastly, you will be required to create accountable systems that ensure that the program works efficiently.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7</a:t>
            </a:fld>
            <a:endParaRPr lang="en-US"/>
          </a:p>
        </p:txBody>
      </p:sp>
    </p:spTree>
    <p:extLst>
      <p:ext uri="{BB962C8B-B14F-4D97-AF65-F5344CB8AC3E}">
        <p14:creationId xmlns:p14="http://schemas.microsoft.com/office/powerpoint/2010/main" val="3959437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intervention will ensure</a:t>
            </a:r>
            <a:r>
              <a:rPr lang="en-US" baseline="0" dirty="0" smtClean="0"/>
              <a:t> that there is a good relationships between staff and patients to promote medical outcome such as length-of-stay and mortality rates. Also, the plan will ensure that patients are well-educated on their health statuses to enhance self-management; as a result, reducing readmission rates. The plan will also ensure that care is well-coordinated to reduce overall care costs. </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8</a:t>
            </a:fld>
            <a:endParaRPr lang="en-US"/>
          </a:p>
        </p:txBody>
      </p:sp>
    </p:spTree>
    <p:extLst>
      <p:ext uri="{BB962C8B-B14F-4D97-AF65-F5344CB8AC3E}">
        <p14:creationId xmlns:p14="http://schemas.microsoft.com/office/powerpoint/2010/main" val="2514463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Feedback from nurses will</a:t>
            </a:r>
            <a:r>
              <a:rPr lang="en-US" baseline="0" dirty="0" smtClean="0"/>
              <a:t> increase the existing knowledge that will promote nursing practices relating to the intervention. Also, open communication strategies will ensure that clinical standards are maintained; therefore, sustaining patient satisfaction. Also, these frameworks will promote communication among patients, staff, and the management to ensure that the goals of the plan are articulately described (All India Institute of Medical Sciences, 2019).</a:t>
            </a:r>
            <a:endParaRPr lang="en-US" dirty="0"/>
          </a:p>
        </p:txBody>
      </p:sp>
      <p:sp>
        <p:nvSpPr>
          <p:cNvPr id="4" name="Slide Number Placeholder 3"/>
          <p:cNvSpPr>
            <a:spLocks noGrp="1"/>
          </p:cNvSpPr>
          <p:nvPr>
            <p:ph type="sldNum" sz="quarter" idx="10"/>
          </p:nvPr>
        </p:nvSpPr>
        <p:spPr/>
        <p:txBody>
          <a:bodyPr/>
          <a:lstStyle/>
          <a:p>
            <a:fld id="{DEE76FDF-F424-4000-90A8-CA980C7FC5B9}" type="slidenum">
              <a:rPr lang="en-US" smtClean="0"/>
              <a:t>9</a:t>
            </a:fld>
            <a:endParaRPr lang="en-US"/>
          </a:p>
        </p:txBody>
      </p:sp>
    </p:spTree>
    <p:extLst>
      <p:ext uri="{BB962C8B-B14F-4D97-AF65-F5344CB8AC3E}">
        <p14:creationId xmlns:p14="http://schemas.microsoft.com/office/powerpoint/2010/main" val="2977696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C44F4A59-BC76-47E5-9FA3-17C8E05B1F6C}" type="datetimeFigureOut">
              <a:rPr lang="en-US" smtClean="0"/>
              <a:t>11/4/2019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629E84A4-8D6D-4DC7-BBC5-7BE122821D8E}"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4F4A59-BC76-47E5-9FA3-17C8E05B1F6C}"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4F4A59-BC76-47E5-9FA3-17C8E05B1F6C}"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44F4A59-BC76-47E5-9FA3-17C8E05B1F6C}" type="datetimeFigureOut">
              <a:rPr lang="en-US" smtClean="0"/>
              <a:t>11/4/2019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9E84A4-8D6D-4DC7-BBC5-7BE122821D8E}"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44F4A59-BC76-47E5-9FA3-17C8E05B1F6C}" type="datetimeFigureOut">
              <a:rPr lang="en-US" smtClean="0"/>
              <a:t>11/4/2019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44F4A59-BC76-47E5-9FA3-17C8E05B1F6C}" type="datetimeFigureOut">
              <a:rPr lang="en-US" smtClean="0"/>
              <a:t>11/4/2019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F4A59-BC76-47E5-9FA3-17C8E05B1F6C}" type="datetimeFigureOut">
              <a:rPr lang="en-US" smtClean="0"/>
              <a:t>11/4/2019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44F4A59-BC76-47E5-9FA3-17C8E05B1F6C}" type="datetimeFigureOut">
              <a:rPr lang="en-US" smtClean="0"/>
              <a:t>11/4/2019</a:t>
            </a:fld>
            <a:endParaRPr lang="en-US"/>
          </a:p>
        </p:txBody>
      </p:sp>
      <p:sp>
        <p:nvSpPr>
          <p:cNvPr id="7" name="Slide Number Placeholder 6"/>
          <p:cNvSpPr>
            <a:spLocks noGrp="1"/>
          </p:cNvSpPr>
          <p:nvPr>
            <p:ph type="sldNum" sz="quarter" idx="12"/>
          </p:nvPr>
        </p:nvSpPr>
        <p:spPr/>
        <p:txBody>
          <a:bodyPr/>
          <a:lstStyle/>
          <a:p>
            <a:fld id="{629E84A4-8D6D-4DC7-BBC5-7BE122821D8E}"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4F4A59-BC76-47E5-9FA3-17C8E05B1F6C}" type="datetimeFigureOut">
              <a:rPr lang="en-US" smtClean="0"/>
              <a:t>11/4/2019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4F4A59-BC76-47E5-9FA3-17C8E05B1F6C}"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4F4A59-BC76-47E5-9FA3-17C8E05B1F6C}" type="datetimeFigureOut">
              <a:rPr lang="en-US" smtClean="0"/>
              <a:t>11/4/2019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9E84A4-8D6D-4DC7-BBC5-7BE122821D8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C44F4A59-BC76-47E5-9FA3-17C8E05B1F6C}" type="datetimeFigureOut">
              <a:rPr lang="en-US" smtClean="0"/>
              <a:t>11/4/2019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629E84A4-8D6D-4DC7-BBC5-7BE122821D8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aiims.edu/aiims/nursingservices/inserviceeducation.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Educational In-Services </a:t>
            </a:r>
            <a:r>
              <a:rPr lang="en-US" dirty="0"/>
              <a:t>or </a:t>
            </a:r>
            <a:r>
              <a:rPr lang="en-US" dirty="0" smtClean="0"/>
              <a:t>Training</a:t>
            </a:r>
            <a:r>
              <a:rPr lang="en-US" dirty="0"/>
              <a:t> </a:t>
            </a:r>
          </a:p>
        </p:txBody>
      </p:sp>
      <p:sp>
        <p:nvSpPr>
          <p:cNvPr id="3" name="Subtitle 2"/>
          <p:cNvSpPr>
            <a:spLocks noGrp="1"/>
          </p:cNvSpPr>
          <p:nvPr>
            <p:ph type="subTitle" idx="1"/>
          </p:nvPr>
        </p:nvSpPr>
        <p:spPr/>
        <p:txBody>
          <a:bodyPr/>
          <a:lstStyle/>
          <a:p>
            <a:r>
              <a:rPr lang="en-US" dirty="0" smtClean="0"/>
              <a:t>Quality Improvement Presentation</a:t>
            </a:r>
            <a:endParaRPr lang="en-US" dirty="0"/>
          </a:p>
        </p:txBody>
      </p:sp>
    </p:spTree>
    <p:extLst>
      <p:ext uri="{BB962C8B-B14F-4D97-AF65-F5344CB8AC3E}">
        <p14:creationId xmlns:p14="http://schemas.microsoft.com/office/powerpoint/2010/main" val="1596143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t>
            </a:r>
            <a:r>
              <a:rPr lang="en-US" dirty="0" smtClean="0"/>
              <a:t>lements of a Successful </a:t>
            </a:r>
            <a:r>
              <a:rPr lang="en-US" dirty="0"/>
              <a:t>Q</a:t>
            </a:r>
            <a:r>
              <a:rPr lang="en-US" dirty="0" smtClean="0"/>
              <a:t>uality </a:t>
            </a:r>
            <a:r>
              <a:rPr lang="en-US" dirty="0"/>
              <a:t>I</a:t>
            </a:r>
            <a:r>
              <a:rPr lang="en-US" dirty="0" smtClean="0"/>
              <a:t>mprovement </a:t>
            </a:r>
            <a:r>
              <a:rPr lang="en-US" dirty="0"/>
              <a:t>I</a:t>
            </a:r>
            <a:r>
              <a:rPr lang="en-US" dirty="0" smtClean="0"/>
              <a:t>nitiative.</a:t>
            </a:r>
            <a:endParaRPr lang="en-US" dirty="0"/>
          </a:p>
        </p:txBody>
      </p:sp>
      <p:sp>
        <p:nvSpPr>
          <p:cNvPr id="3" name="Content Placeholder 2"/>
          <p:cNvSpPr>
            <a:spLocks noGrp="1"/>
          </p:cNvSpPr>
          <p:nvPr>
            <p:ph idx="1"/>
          </p:nvPr>
        </p:nvSpPr>
        <p:spPr/>
        <p:txBody>
          <a:bodyPr/>
          <a:lstStyle/>
          <a:p>
            <a:r>
              <a:rPr lang="en-US" dirty="0" smtClean="0"/>
              <a:t>Safety.</a:t>
            </a:r>
          </a:p>
          <a:p>
            <a:r>
              <a:rPr lang="en-US" dirty="0" smtClean="0"/>
              <a:t>Patient-centered </a:t>
            </a:r>
          </a:p>
          <a:p>
            <a:r>
              <a:rPr lang="en-US" dirty="0" smtClean="0"/>
              <a:t>Timely</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276600"/>
            <a:ext cx="4410075"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0368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222222"/>
                </a:solidFill>
                <a:ea typeface="Calibri"/>
              </a:rPr>
              <a:t>The Need </a:t>
            </a:r>
            <a:r>
              <a:rPr lang="en-US" dirty="0">
                <a:solidFill>
                  <a:srgbClr val="222222"/>
                </a:solidFill>
                <a:ea typeface="Calibri"/>
              </a:rPr>
              <a:t>for and </a:t>
            </a:r>
            <a:r>
              <a:rPr lang="en-US" dirty="0" smtClean="0">
                <a:solidFill>
                  <a:srgbClr val="222222"/>
                </a:solidFill>
                <a:ea typeface="Calibri"/>
              </a:rPr>
              <a:t>Process </a:t>
            </a:r>
            <a:r>
              <a:rPr lang="en-US" dirty="0">
                <a:solidFill>
                  <a:srgbClr val="222222"/>
                </a:solidFill>
                <a:ea typeface="Calibri"/>
              </a:rPr>
              <a:t>to </a:t>
            </a:r>
            <a:r>
              <a:rPr lang="en-US" dirty="0" smtClean="0">
                <a:solidFill>
                  <a:srgbClr val="222222"/>
                </a:solidFill>
                <a:ea typeface="Calibri"/>
              </a:rPr>
              <a:t>Improve Safety Outcomes </a:t>
            </a:r>
            <a:endParaRPr lang="en-US" dirty="0"/>
          </a:p>
        </p:txBody>
      </p:sp>
      <p:sp>
        <p:nvSpPr>
          <p:cNvPr id="3" name="Content Placeholder 2"/>
          <p:cNvSpPr>
            <a:spLocks noGrp="1"/>
          </p:cNvSpPr>
          <p:nvPr>
            <p:ph idx="1"/>
          </p:nvPr>
        </p:nvSpPr>
        <p:spPr/>
        <p:txBody>
          <a:bodyPr/>
          <a:lstStyle/>
          <a:p>
            <a:r>
              <a:rPr lang="en-US" dirty="0" smtClean="0"/>
              <a:t>Achievement of desired health outcomes.</a:t>
            </a:r>
          </a:p>
          <a:p>
            <a:r>
              <a:rPr lang="en-US" dirty="0" smtClean="0"/>
              <a:t>Identify the health problem.</a:t>
            </a:r>
          </a:p>
          <a:p>
            <a:r>
              <a:rPr lang="en-US" dirty="0" smtClean="0"/>
              <a:t>Determining the goal. </a:t>
            </a:r>
          </a:p>
          <a:p>
            <a:r>
              <a:rPr lang="en-US" dirty="0" smtClean="0"/>
              <a:t>Goal-achievement framework.</a:t>
            </a:r>
          </a:p>
          <a:p>
            <a:r>
              <a:rPr lang="en-US" dirty="0" smtClean="0"/>
              <a:t>Determining measures.</a:t>
            </a:r>
          </a:p>
          <a:p>
            <a:r>
              <a:rPr lang="en-US" dirty="0" smtClean="0"/>
              <a:t>Adoption.</a:t>
            </a:r>
            <a:endParaRPr lang="en-US" dirty="0"/>
          </a:p>
        </p:txBody>
      </p:sp>
    </p:spTree>
    <p:extLst>
      <p:ext uri="{BB962C8B-B14F-4D97-AF65-F5344CB8AC3E}">
        <p14:creationId xmlns:p14="http://schemas.microsoft.com/office/powerpoint/2010/main" val="86785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222222"/>
                </a:solidFill>
                <a:ea typeface="Calibri"/>
              </a:rPr>
              <a:t>S</a:t>
            </a:r>
            <a:r>
              <a:rPr lang="en-US" dirty="0" smtClean="0">
                <a:solidFill>
                  <a:srgbClr val="222222"/>
                </a:solidFill>
                <a:ea typeface="Calibri"/>
              </a:rPr>
              <a:t>kill Development </a:t>
            </a:r>
            <a:r>
              <a:rPr lang="en-US" dirty="0">
                <a:solidFill>
                  <a:srgbClr val="222222"/>
                </a:solidFill>
                <a:ea typeface="Calibri"/>
              </a:rPr>
              <a:t>and </a:t>
            </a:r>
            <a:r>
              <a:rPr lang="en-US" dirty="0" smtClean="0">
                <a:solidFill>
                  <a:srgbClr val="222222"/>
                </a:solidFill>
                <a:ea typeface="Calibri"/>
              </a:rPr>
              <a:t>Process Understanding Activities</a:t>
            </a:r>
            <a:endParaRPr lang="en-US" dirty="0"/>
          </a:p>
        </p:txBody>
      </p:sp>
      <p:sp>
        <p:nvSpPr>
          <p:cNvPr id="3" name="Content Placeholder 2"/>
          <p:cNvSpPr>
            <a:spLocks noGrp="1"/>
          </p:cNvSpPr>
          <p:nvPr>
            <p:ph idx="1"/>
          </p:nvPr>
        </p:nvSpPr>
        <p:spPr/>
        <p:txBody>
          <a:bodyPr/>
          <a:lstStyle/>
          <a:p>
            <a:r>
              <a:rPr lang="en-US" dirty="0" smtClean="0"/>
              <a:t>Creation of an adaptive culture, leadership, and governance.</a:t>
            </a:r>
          </a:p>
          <a:p>
            <a:r>
              <a:rPr lang="en-US" dirty="0" smtClean="0"/>
              <a:t>Develop analytics. </a:t>
            </a:r>
          </a:p>
          <a:p>
            <a:r>
              <a:rPr lang="en-US" dirty="0" smtClean="0"/>
              <a:t>Evidence-based consensus. </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3962400"/>
            <a:ext cx="38862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6913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222222"/>
                </a:solidFill>
                <a:ea typeface="Calibri"/>
              </a:rPr>
              <a:t>Nurse’s Role </a:t>
            </a:r>
            <a:endParaRPr lang="en-US" dirty="0"/>
          </a:p>
        </p:txBody>
      </p:sp>
      <p:sp>
        <p:nvSpPr>
          <p:cNvPr id="3" name="Content Placeholder 2"/>
          <p:cNvSpPr>
            <a:spLocks noGrp="1"/>
          </p:cNvSpPr>
          <p:nvPr>
            <p:ph idx="1"/>
          </p:nvPr>
        </p:nvSpPr>
        <p:spPr/>
        <p:txBody>
          <a:bodyPr/>
          <a:lstStyle/>
          <a:p>
            <a:r>
              <a:rPr lang="en-US" dirty="0" smtClean="0"/>
              <a:t>Identification of clear goals.</a:t>
            </a:r>
          </a:p>
          <a:p>
            <a:r>
              <a:rPr lang="en-US" dirty="0" smtClean="0"/>
              <a:t>Usage of data-based indicators to measure the outcomes.  </a:t>
            </a:r>
          </a:p>
          <a:p>
            <a:r>
              <a:rPr lang="en-US" dirty="0" smtClean="0"/>
              <a:t>Promotion of maximum care outcomes.</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00200" y="4038600"/>
            <a:ext cx="34290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236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222222"/>
                </a:solidFill>
                <a:ea typeface="Calibri"/>
              </a:rPr>
              <a:t>Goals </a:t>
            </a:r>
            <a:r>
              <a:rPr lang="en-US" dirty="0">
                <a:solidFill>
                  <a:srgbClr val="222222"/>
                </a:solidFill>
                <a:ea typeface="Calibri"/>
              </a:rPr>
              <a:t>of an </a:t>
            </a:r>
            <a:r>
              <a:rPr lang="en-US" dirty="0" smtClean="0">
                <a:solidFill>
                  <a:srgbClr val="222222"/>
                </a:solidFill>
                <a:ea typeface="Calibri"/>
              </a:rPr>
              <a:t>In-service Session </a:t>
            </a:r>
            <a:endParaRPr lang="en-US" dirty="0"/>
          </a:p>
        </p:txBody>
      </p:sp>
      <p:sp>
        <p:nvSpPr>
          <p:cNvPr id="3" name="Content Placeholder 2"/>
          <p:cNvSpPr>
            <a:spLocks noGrp="1"/>
          </p:cNvSpPr>
          <p:nvPr>
            <p:ph idx="1"/>
          </p:nvPr>
        </p:nvSpPr>
        <p:spPr/>
        <p:txBody>
          <a:bodyPr/>
          <a:lstStyle/>
          <a:p>
            <a:r>
              <a:rPr lang="en-US" dirty="0" smtClean="0"/>
              <a:t>Alignment with the hospital’s strategic improvement objectives. </a:t>
            </a:r>
          </a:p>
          <a:p>
            <a:r>
              <a:rPr lang="en-US" dirty="0" smtClean="0"/>
              <a:t>Impacts it has on the patients.</a:t>
            </a:r>
          </a:p>
          <a:p>
            <a:r>
              <a:rPr lang="en-US" dirty="0" smtClean="0"/>
              <a:t>Impacts on cost.</a:t>
            </a:r>
            <a:endParaRPr lang="en-US" dirty="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3962400"/>
            <a:ext cx="20574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8914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Audience’s Role</a:t>
            </a:r>
            <a:endParaRPr lang="en-US" dirty="0"/>
          </a:p>
        </p:txBody>
      </p:sp>
      <p:sp>
        <p:nvSpPr>
          <p:cNvPr id="3" name="Content Placeholder 2"/>
          <p:cNvSpPr>
            <a:spLocks noGrp="1"/>
          </p:cNvSpPr>
          <p:nvPr>
            <p:ph idx="1"/>
          </p:nvPr>
        </p:nvSpPr>
        <p:spPr/>
        <p:txBody>
          <a:bodyPr/>
          <a:lstStyle/>
          <a:p>
            <a:r>
              <a:rPr lang="en-US" dirty="0" smtClean="0"/>
              <a:t>Creating a suitable environment.</a:t>
            </a:r>
          </a:p>
          <a:p>
            <a:r>
              <a:rPr lang="en-US" dirty="0" smtClean="0"/>
              <a:t>Providing feedback. </a:t>
            </a:r>
          </a:p>
          <a:p>
            <a:r>
              <a:rPr lang="en-US" dirty="0" smtClean="0"/>
              <a:t>Promote accountability.</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3657600"/>
            <a:ext cx="4267200" cy="192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367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t>
            </a:r>
            <a:r>
              <a:rPr lang="en-US" dirty="0" smtClean="0"/>
              <a:t>afe and Effective </a:t>
            </a:r>
            <a:r>
              <a:rPr lang="en-US" dirty="0"/>
              <a:t>P</a:t>
            </a:r>
            <a:r>
              <a:rPr lang="en-US" dirty="0" smtClean="0"/>
              <a:t>atient </a:t>
            </a:r>
            <a:r>
              <a:rPr lang="en-US" dirty="0"/>
              <a:t>C</a:t>
            </a:r>
            <a:r>
              <a:rPr lang="en-US" dirty="0" smtClean="0"/>
              <a:t>are.</a:t>
            </a:r>
            <a:endParaRPr lang="en-US" dirty="0"/>
          </a:p>
        </p:txBody>
      </p:sp>
      <p:sp>
        <p:nvSpPr>
          <p:cNvPr id="3" name="Content Placeholder 2"/>
          <p:cNvSpPr>
            <a:spLocks noGrp="1"/>
          </p:cNvSpPr>
          <p:nvPr>
            <p:ph idx="1"/>
          </p:nvPr>
        </p:nvSpPr>
        <p:spPr/>
        <p:txBody>
          <a:bodyPr/>
          <a:lstStyle/>
          <a:p>
            <a:r>
              <a:rPr lang="en-US" dirty="0" smtClean="0"/>
              <a:t>Improved relationship between nurses and patients.</a:t>
            </a:r>
          </a:p>
          <a:p>
            <a:r>
              <a:rPr lang="en-US" dirty="0" smtClean="0"/>
              <a:t>Promoting patient education. </a:t>
            </a:r>
          </a:p>
          <a:p>
            <a:r>
              <a:rPr lang="en-US" dirty="0" smtClean="0"/>
              <a:t>Coordinating care.</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9257" y="4038600"/>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023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t>
            </a:r>
            <a:r>
              <a:rPr lang="en-US" dirty="0" smtClean="0"/>
              <a:t>eedback on Communication </a:t>
            </a:r>
            <a:r>
              <a:rPr lang="en-US" dirty="0"/>
              <a:t>S</a:t>
            </a:r>
            <a:r>
              <a:rPr lang="en-US" dirty="0" smtClean="0"/>
              <a:t>trategies</a:t>
            </a:r>
            <a:endParaRPr lang="en-US" dirty="0"/>
          </a:p>
        </p:txBody>
      </p:sp>
      <p:sp>
        <p:nvSpPr>
          <p:cNvPr id="3" name="Content Placeholder 2"/>
          <p:cNvSpPr>
            <a:spLocks noGrp="1"/>
          </p:cNvSpPr>
          <p:nvPr>
            <p:ph idx="1"/>
          </p:nvPr>
        </p:nvSpPr>
        <p:spPr/>
        <p:txBody>
          <a:bodyPr/>
          <a:lstStyle/>
          <a:p>
            <a:r>
              <a:rPr lang="en-US" dirty="0" smtClean="0"/>
              <a:t>Increment of existing knowledge. </a:t>
            </a:r>
          </a:p>
          <a:p>
            <a:r>
              <a:rPr lang="en-US" dirty="0" smtClean="0"/>
              <a:t>Maintenance of standards. </a:t>
            </a:r>
          </a:p>
          <a:p>
            <a:r>
              <a:rPr lang="en-US" dirty="0" smtClean="0"/>
              <a:t>Improvement of communication. </a:t>
            </a:r>
            <a:endParaRPr lang="en-US" dirty="0"/>
          </a:p>
        </p:txBody>
      </p:sp>
    </p:spTree>
    <p:extLst>
      <p:ext uri="{BB962C8B-B14F-4D97-AF65-F5344CB8AC3E}">
        <p14:creationId xmlns:p14="http://schemas.microsoft.com/office/powerpoint/2010/main" val="2696793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All India Institute of Medical Sciences. (2019). 	Nursing in-service education. Retrieved f	rom</a:t>
            </a:r>
          </a:p>
          <a:p>
            <a:pPr marL="0" indent="0">
              <a:buNone/>
            </a:pPr>
            <a:r>
              <a:rPr lang="en-US" dirty="0" smtClean="0">
                <a:hlinkClick r:id="rId2"/>
              </a:rPr>
              <a:t>	https://www.aiims.edu/aiims/nursingservic	</a:t>
            </a:r>
            <a:r>
              <a:rPr lang="en-US" dirty="0" err="1" smtClean="0">
                <a:hlinkClick r:id="rId2"/>
              </a:rPr>
              <a:t>es</a:t>
            </a:r>
            <a:r>
              <a:rPr lang="en-US" dirty="0" smtClean="0">
                <a:hlinkClick r:id="rId2"/>
              </a:rPr>
              <a:t>/inserviceeducation.htm</a:t>
            </a:r>
            <a:endParaRPr lang="en-US" dirty="0" smtClean="0"/>
          </a:p>
          <a:p>
            <a:pPr marL="0" indent="0">
              <a:buNone/>
            </a:pPr>
            <a:r>
              <a:rPr lang="en-US" dirty="0" smtClean="0"/>
              <a:t>Health Catalyst. (2019). The top five essentials for 	quality improvement in healthcare. 1-11. </a:t>
            </a:r>
          </a:p>
          <a:p>
            <a:pPr marL="0" indent="0">
              <a:buNone/>
            </a:pPr>
            <a:r>
              <a:rPr lang="en-US" dirty="0" err="1" smtClean="0"/>
              <a:t>Neesleman</a:t>
            </a:r>
            <a:r>
              <a:rPr lang="en-US" dirty="0" smtClean="0"/>
              <a:t>, J., &amp; </a:t>
            </a:r>
            <a:r>
              <a:rPr lang="en-US" dirty="0" err="1" smtClean="0"/>
              <a:t>Hassmiller</a:t>
            </a:r>
            <a:r>
              <a:rPr lang="en-US" dirty="0" smtClean="0"/>
              <a:t>, S. (2009). The role of 	nurses in improving hospital quality and 	efficiency: Real-world results. Health 	Affairs, 28(3). </a:t>
            </a:r>
            <a:endParaRPr lang="en-US" dirty="0"/>
          </a:p>
        </p:txBody>
      </p:sp>
    </p:spTree>
    <p:extLst>
      <p:ext uri="{BB962C8B-B14F-4D97-AF65-F5344CB8AC3E}">
        <p14:creationId xmlns:p14="http://schemas.microsoft.com/office/powerpoint/2010/main" val="13843657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129</TotalTime>
  <Words>737</Words>
  <Application>Microsoft Office PowerPoint</Application>
  <PresentationFormat>On-screen Show (4:3)</PresentationFormat>
  <Paragraphs>58</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Austin</vt:lpstr>
      <vt:lpstr>Educational In-Services or Training </vt:lpstr>
      <vt:lpstr>Elements of a Successful Quality Improvement Initiative.</vt:lpstr>
      <vt:lpstr>The Need for and Process to Improve Safety Outcomes </vt:lpstr>
      <vt:lpstr>Skill Development and Process Understanding Activities</vt:lpstr>
      <vt:lpstr>Nurse’s Role </vt:lpstr>
      <vt:lpstr>Goals of an In-service Session </vt:lpstr>
      <vt:lpstr>Audience’s Role</vt:lpstr>
      <vt:lpstr>Safe and Effective Patient Care.</vt:lpstr>
      <vt:lpstr>Feedback on Communication Strategies</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In-Services or Training</dc:title>
  <dc:creator>Windows User</dc:creator>
  <cp:lastModifiedBy>Windows User</cp:lastModifiedBy>
  <cp:revision>13</cp:revision>
  <dcterms:created xsi:type="dcterms:W3CDTF">2019-11-04T17:52:12Z</dcterms:created>
  <dcterms:modified xsi:type="dcterms:W3CDTF">2019-11-04T20:02:00Z</dcterms:modified>
</cp:coreProperties>
</file>